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60" r:id="rId5"/>
    <p:sldId id="264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 w="31750">
              <a:solidFill>
                <a:schemeClr val="tx1"/>
              </a:solidFill>
              <a:prstDash val="solid"/>
            </a:ln>
            <a:effectLst/>
          </c:spPr>
          <c:cat>
            <c:strRef>
              <c:f>Sheet1!$C$3:$C$8</c:f>
              <c:strCache>
                <c:ptCount val="6"/>
                <c:pt idx="0">
                  <c:v>授業</c:v>
                </c:pt>
                <c:pt idx="1">
                  <c:v>研究活動</c:v>
                </c:pt>
                <c:pt idx="2">
                  <c:v>勤務</c:v>
                </c:pt>
                <c:pt idx="3">
                  <c:v>各種会議等</c:v>
                </c:pt>
                <c:pt idx="4">
                  <c:v>学生の入校</c:v>
                </c:pt>
                <c:pt idx="5">
                  <c:v>課外・クラブ活動</c:v>
                </c:pt>
              </c:strCache>
            </c:strRef>
          </c:cat>
          <c:val>
            <c:numRef>
              <c:f>Sheet1!$D$3:$D$8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45-41CB-B380-D929B6FEB10A}"/>
            </c:ext>
          </c:extLst>
        </c:ser>
        <c:ser>
          <c:idx val="1"/>
          <c:order val="1"/>
          <c:spPr>
            <a:solidFill>
              <a:schemeClr val="accent2">
                <a:alpha val="50196"/>
              </a:schemeClr>
            </a:solidFill>
            <a:ln w="25400">
              <a:solidFill>
                <a:schemeClr val="accent2"/>
              </a:solidFill>
              <a:prstDash val="sysDot"/>
            </a:ln>
            <a:effectLst/>
          </c:spPr>
          <c:cat>
            <c:strRef>
              <c:f>Sheet1!$C$3:$C$8</c:f>
              <c:strCache>
                <c:ptCount val="6"/>
                <c:pt idx="0">
                  <c:v>授業</c:v>
                </c:pt>
                <c:pt idx="1">
                  <c:v>研究活動</c:v>
                </c:pt>
                <c:pt idx="2">
                  <c:v>勤務</c:v>
                </c:pt>
                <c:pt idx="3">
                  <c:v>各種会議等</c:v>
                </c:pt>
                <c:pt idx="4">
                  <c:v>学生の入校</c:v>
                </c:pt>
                <c:pt idx="5">
                  <c:v>課外・クラブ活動</c:v>
                </c:pt>
              </c:strCache>
            </c:strRef>
          </c:cat>
          <c:val>
            <c:numRef>
              <c:f>Sheet1!$E$3:$E$8</c:f>
              <c:numCache>
                <c:formatCode>General</c:formatCode>
                <c:ptCount val="6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45-41CB-B380-D929B6FEB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81728"/>
        <c:axId val="372844664"/>
      </c:radarChart>
      <c:catAx>
        <c:axId val="7581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2844664"/>
        <c:crosses val="autoZero"/>
        <c:auto val="1"/>
        <c:lblAlgn val="ctr"/>
        <c:lblOffset val="100"/>
        <c:noMultiLvlLbl val="0"/>
      </c:catAx>
      <c:valAx>
        <c:axId val="37284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cross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75817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4B8A45-BFB6-4B45-8DCA-A27722072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5E5E46-0B31-48AC-AB5A-D7EDA9AEA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CEDE5E-89A5-489B-95FE-21623BA38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91FEB9-55A0-409F-98B8-505D7FF3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0C1E23-F475-4A07-9227-11FA1883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47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C6B467-3032-4DB0-81CC-E3F23F82A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23D73E-05DE-4569-9905-FF1AA1463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B97445-A95B-4CE8-A56B-0B8694CE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74AC8-7F5C-419C-85DB-F9BFE819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1016AC-89E1-47B3-A7B0-A8CB624B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24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754D4AD-F3F0-4CC1-8E46-528F32A09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04A3A6-5554-49BF-91A6-5D3B14E8C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20871-3B2C-498C-9A7D-0CE5E285E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56A3D-069D-4584-B7B1-220CD911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6DEB15-9B4A-4382-9B05-41E1FDF92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4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42A5FE-197F-48B5-AF65-B1967E70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1C5A1B-104F-4DD8-A14E-16A3F6484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8918FB-1287-4207-A9DE-81759C6A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A87458-F440-4084-91C9-AAF9B87C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3E2A9B-FBC1-42D3-8797-39E33423B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21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00F30-4B7A-4B2A-8C0B-1AC2CC34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22E40E-31C3-47B7-9E20-38A4E5DDC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16DA4F-997B-4E3E-B881-8C007AECE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46EF3C-AA47-4374-9B38-B88DCBF8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EA755E-478F-40E4-B201-20905A837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9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83E97-C70D-4D75-B63F-AB33FD488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CB85F7-DEA3-4F44-AB08-D0C7A7973A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FE9C38-A586-42F9-9B69-0E96FAB10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FCFC8B-B006-4B66-A3C2-8F05C25F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37C31D-2967-44EE-B1AD-7420CC6C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7E0009-3053-47FF-AC0D-56E11113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90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6103F2-A6D7-4FA5-B7A8-71A91876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8FBCC0-C043-4A4C-9161-A5A421AE0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6B9304-5302-4B8D-9396-08C1D3F3F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9E75E98-C683-4E21-82DF-1C5C1C53B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9BF1B4-5FDC-4E26-9481-AA89056D6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D932E2-2F92-4F4A-A832-9253F218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A61A277-99F0-45BF-B41F-942B00E6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D068A8-498B-42A3-BFE6-7A5D5503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49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77BA54-5279-4A34-BBAD-35762EAA9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494C56-0C61-4F7F-9503-2240851D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5983B6-5D1E-43A4-923D-9A12471A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1D4219-70F3-4140-9E2F-46D755482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23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E943F0-27B6-49A7-9686-939F2FFE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1E25E45-646C-4C32-95BB-E45C5981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928CF7-68BB-4CB9-8EC3-080D121A1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02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2123B-9E5B-4CC9-A9D0-47CA2F15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938F61-0D7D-4A3C-B838-35683A1F0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DFEB24-615B-4E9F-A80B-F6669E53E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FB01C6-46E3-4744-BFA7-E405D4DC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51BB00-8D21-4F81-B76C-0944CDA6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63F8AA-3EF2-430C-A2CE-D97CB0E0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3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E7347-E36D-4F75-92D6-693B5757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0273C6-45F1-4C12-9962-40C400078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F0341A-E3BC-42C5-AA7B-C0D80BF8F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D7E748-C299-47D8-AA40-7FD5FEAB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80D626-4FCE-4C62-BD86-BC1714A5A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6FAC61-16AD-4B9C-B35F-A6508E5D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04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6E32BCA-8E04-43FF-A3DB-F8435C8F4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EA8E8B-39F5-4625-8A79-07BD7A1DA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4A098-3C81-4B84-9EA5-24F9DC8ED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8793E-28A4-4A99-8825-C4C52CD1A575}" type="datetimeFigureOut">
              <a:rPr kumimoji="1" lang="ja-JP" altLang="en-US" smtClean="0"/>
              <a:t>2021/4/4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2706C2-FD7E-416F-A6B1-0176B710F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8633EF-FC28-4970-9A47-BF3658B69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EDA6F-0FEB-4FA7-B328-AB5754995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8335448-90AA-408A-A5E3-D4637778B138}"/>
              </a:ext>
            </a:extLst>
          </p:cNvPr>
          <p:cNvSpPr txBox="1"/>
          <p:nvPr/>
        </p:nvSpPr>
        <p:spPr>
          <a:xfrm>
            <a:off x="2330336" y="3976672"/>
            <a:ext cx="79552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１．授業　　　　　　　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に変更）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２．研究活動　　　　　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に変更）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３．勤務　　　　　　　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に変更）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４．各種会議等　　　　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を継続）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５．学生の入構　　　　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に変更）</a:t>
            </a:r>
            <a:endParaRPr lang="en-US" altLang="ja-JP" sz="24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６．課外・クラブ活動　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からレベル</a:t>
            </a:r>
            <a:r>
              <a:rPr lang="en-US" altLang="ja-JP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に変更）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67D8AA-EE71-4699-8693-7A5BA24E41C1}"/>
              </a:ext>
            </a:extLst>
          </p:cNvPr>
          <p:cNvSpPr txBox="1"/>
          <p:nvPr/>
        </p:nvSpPr>
        <p:spPr>
          <a:xfrm>
            <a:off x="1968694" y="1710983"/>
            <a:ext cx="8410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　政府、三重県の新型コロナウイルス感染症対策に対して、</a:t>
            </a:r>
            <a:endParaRPr lang="en-US" altLang="ja-JP" sz="2400" dirty="0"/>
          </a:p>
          <a:p>
            <a:r>
              <a:rPr lang="ja-JP" altLang="en-US" sz="2400" dirty="0"/>
              <a:t>その要請に適切かつ柔軟に対応するため、鈴鹿大学・鈴鹿</a:t>
            </a:r>
            <a:endParaRPr lang="en-US" altLang="ja-JP" sz="2400" dirty="0"/>
          </a:p>
          <a:p>
            <a:r>
              <a:rPr lang="ja-JP" altLang="en-US" sz="2400" dirty="0"/>
              <a:t>大学短期大学部の各活動の行動基準を定める。</a:t>
            </a:r>
            <a:endParaRPr lang="en-US" altLang="ja-JP" sz="2400" dirty="0"/>
          </a:p>
          <a:p>
            <a:r>
              <a:rPr lang="ja-JP" altLang="en-US" sz="2400" dirty="0"/>
              <a:t>　活動状態の基準を以下の６軸で表現し、可視化することにより構成員の理解と協力を促進する。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4A1F20-07C5-4A61-929A-83E0DB1402BA}"/>
              </a:ext>
            </a:extLst>
          </p:cNvPr>
          <p:cNvSpPr txBox="1"/>
          <p:nvPr/>
        </p:nvSpPr>
        <p:spPr>
          <a:xfrm>
            <a:off x="2109802" y="491735"/>
            <a:ext cx="79846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鈴鹿大学・鈴鹿大学短期大学部の活動基準</a:t>
            </a:r>
            <a:endParaRPr lang="en-US" altLang="ja-JP" sz="3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ver.6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2021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4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日時点）</a:t>
            </a:r>
          </a:p>
        </p:txBody>
      </p:sp>
    </p:spTree>
    <p:extLst>
      <p:ext uri="{BB962C8B-B14F-4D97-AF65-F5344CB8AC3E}">
        <p14:creationId xmlns:p14="http://schemas.microsoft.com/office/powerpoint/2010/main" val="243256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44CC06-87CE-428A-954F-F7AD133CC530}"/>
              </a:ext>
            </a:extLst>
          </p:cNvPr>
          <p:cNvSpPr txBox="1"/>
          <p:nvPr/>
        </p:nvSpPr>
        <p:spPr>
          <a:xfrm>
            <a:off x="1839884" y="500675"/>
            <a:ext cx="8478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鈴鹿大学・鈴鹿大学短期大学部の活動状態</a:t>
            </a:r>
          </a:p>
        </p:txBody>
      </p:sp>
      <p:graphicFrame>
        <p:nvGraphicFramePr>
          <p:cNvPr id="7" name="グラフ 6"/>
          <p:cNvGraphicFramePr>
            <a:graphicFrameLocks/>
          </p:cNvGraphicFramePr>
          <p:nvPr/>
        </p:nvGraphicFramePr>
        <p:xfrm>
          <a:off x="1706880" y="1429790"/>
          <a:ext cx="8720051" cy="4904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223648" y="1125557"/>
            <a:ext cx="1711450" cy="3657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授業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129910" y="6254686"/>
            <a:ext cx="1873989" cy="423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各種会議等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39603" y="2326073"/>
            <a:ext cx="2038695" cy="556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課外・クラブ活動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076664" y="4993818"/>
            <a:ext cx="1321724" cy="556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勤務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076664" y="2326072"/>
            <a:ext cx="1801092" cy="556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研究活動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44897" y="4993819"/>
            <a:ext cx="1933401" cy="556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学生の入校</a:t>
            </a:r>
          </a:p>
        </p:txBody>
      </p:sp>
      <p:sp>
        <p:nvSpPr>
          <p:cNvPr id="2" name="フローチャート: 処理 1"/>
          <p:cNvSpPr/>
          <p:nvPr/>
        </p:nvSpPr>
        <p:spPr>
          <a:xfrm>
            <a:off x="6066904" y="2721181"/>
            <a:ext cx="424485" cy="31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3" name="フローチャート: 処理 12"/>
          <p:cNvSpPr/>
          <p:nvPr/>
        </p:nvSpPr>
        <p:spPr>
          <a:xfrm>
            <a:off x="6803320" y="3440009"/>
            <a:ext cx="424485" cy="31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4" name="フローチャート: 処理 13"/>
          <p:cNvSpPr/>
          <p:nvPr/>
        </p:nvSpPr>
        <p:spPr>
          <a:xfrm>
            <a:off x="6591078" y="4393054"/>
            <a:ext cx="424485" cy="31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5" name="フローチャート: 処理 14"/>
          <p:cNvSpPr/>
          <p:nvPr/>
        </p:nvSpPr>
        <p:spPr>
          <a:xfrm>
            <a:off x="5642419" y="4731744"/>
            <a:ext cx="424485" cy="31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２</a:t>
            </a:r>
          </a:p>
        </p:txBody>
      </p:sp>
      <p:sp>
        <p:nvSpPr>
          <p:cNvPr id="16" name="フローチャート: 処理 15"/>
          <p:cNvSpPr/>
          <p:nvPr/>
        </p:nvSpPr>
        <p:spPr>
          <a:xfrm>
            <a:off x="4917666" y="4015105"/>
            <a:ext cx="424485" cy="31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１</a:t>
            </a:r>
          </a:p>
        </p:txBody>
      </p:sp>
      <p:sp>
        <p:nvSpPr>
          <p:cNvPr id="17" name="フローチャート: 処理 16"/>
          <p:cNvSpPr/>
          <p:nvPr/>
        </p:nvSpPr>
        <p:spPr>
          <a:xfrm>
            <a:off x="5011406" y="3037065"/>
            <a:ext cx="424485" cy="31588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855792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1F7D922-7098-40DE-8DFA-5BF8168F427F}"/>
              </a:ext>
            </a:extLst>
          </p:cNvPr>
          <p:cNvSpPr txBox="1"/>
          <p:nvPr/>
        </p:nvSpPr>
        <p:spPr>
          <a:xfrm>
            <a:off x="1642334" y="29045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１．授業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40521B45-84B1-49E9-813B-CDAF99975B4F}"/>
              </a:ext>
            </a:extLst>
          </p:cNvPr>
          <p:cNvGraphicFramePr>
            <a:graphicFrameLocks noGrp="1"/>
          </p:cNvGraphicFramePr>
          <p:nvPr/>
        </p:nvGraphicFramePr>
        <p:xfrm>
          <a:off x="1856766" y="945176"/>
          <a:ext cx="8377480" cy="5646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1785">
                  <a:extLst>
                    <a:ext uri="{9D8B030D-6E8A-4147-A177-3AD203B41FA5}">
                      <a16:colId xmlns:a16="http://schemas.microsoft.com/office/drawing/2014/main" val="173098153"/>
                    </a:ext>
                  </a:extLst>
                </a:gridCol>
                <a:gridCol w="7035695">
                  <a:extLst>
                    <a:ext uri="{9D8B030D-6E8A-4147-A177-3AD203B41FA5}">
                      <a16:colId xmlns:a16="http://schemas.microsoft.com/office/drawing/2014/main" val="3119478816"/>
                    </a:ext>
                  </a:extLst>
                </a:gridCol>
              </a:tblGrid>
              <a:tr h="702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レベル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活　動　状　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752493"/>
                  </a:ext>
                </a:extLst>
              </a:tr>
              <a:tr h="702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授業は、通常どおり実施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752953"/>
                  </a:ext>
                </a:extLst>
              </a:tr>
              <a:tr h="702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授業は、感染拡大防止措置の上、実施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018274"/>
                  </a:ext>
                </a:extLst>
              </a:tr>
              <a:tr h="10679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授業は、十分な感染拡大防止措置の上、対面授業と遠隔授業の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併用型で実施</a:t>
                      </a:r>
                    </a:p>
                  </a:txBody>
                  <a:tcPr marL="7620" marR="7620" marT="76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333151"/>
                  </a:ext>
                </a:extLst>
              </a:tr>
              <a:tr h="10679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授業は、最大限の感染拡大防止措置の上、対面型授業を制限し、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遠隔授業主体で実施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23374"/>
                  </a:ext>
                </a:extLst>
              </a:tr>
              <a:tr h="702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授業は、遠隔授業のみ実施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92316"/>
                  </a:ext>
                </a:extLst>
              </a:tr>
              <a:tr h="702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授業は、全休講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1698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91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F6651E-6843-4A77-A7F9-C5C585B5BAD4}"/>
              </a:ext>
            </a:extLst>
          </p:cNvPr>
          <p:cNvSpPr txBox="1"/>
          <p:nvPr/>
        </p:nvSpPr>
        <p:spPr>
          <a:xfrm>
            <a:off x="1642334" y="268942"/>
            <a:ext cx="2666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２．研究活動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556CFAF-7275-4838-972D-5CFE27D4C3A9}"/>
              </a:ext>
            </a:extLst>
          </p:cNvPr>
          <p:cNvGraphicFramePr>
            <a:graphicFrameLocks noGrp="1"/>
          </p:cNvGraphicFramePr>
          <p:nvPr/>
        </p:nvGraphicFramePr>
        <p:xfrm>
          <a:off x="1856766" y="945178"/>
          <a:ext cx="8400926" cy="55962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92">
                  <a:extLst>
                    <a:ext uri="{9D8B030D-6E8A-4147-A177-3AD203B41FA5}">
                      <a16:colId xmlns:a16="http://schemas.microsoft.com/office/drawing/2014/main" val="173098153"/>
                    </a:ext>
                  </a:extLst>
                </a:gridCol>
                <a:gridCol w="7062834">
                  <a:extLst>
                    <a:ext uri="{9D8B030D-6E8A-4147-A177-3AD203B41FA5}">
                      <a16:colId xmlns:a16="http://schemas.microsoft.com/office/drawing/2014/main" val="3119478816"/>
                    </a:ext>
                  </a:extLst>
                </a:gridCol>
              </a:tblGrid>
              <a:tr h="600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レベル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活　動　状　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752493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研究活動は、通常どおり実施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752953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研究活動は、感染拡大防止措置の上、実施</a:t>
                      </a:r>
                    </a:p>
                  </a:txBody>
                  <a:tcPr marL="7620" marR="7620" marT="76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018274"/>
                  </a:ext>
                </a:extLst>
              </a:tr>
              <a:tr h="913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研究活動は、十分な感染拡大防止措置の上、実施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（オンラインでのグループワーク推奨）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333151"/>
                  </a:ext>
                </a:extLst>
              </a:tr>
              <a:tr h="13646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３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研究活動は、最大限の感染拡大防止措置の上、現在進行中で継続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が必要な研究関係者のみ実施可（ただし、研究室の滞在時間をで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きるだけ短くし、自宅での研究活動も可）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23374"/>
                  </a:ext>
                </a:extLst>
              </a:tr>
              <a:tr h="6009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研究活動は、許可された研究者のみ可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192316"/>
                  </a:ext>
                </a:extLst>
              </a:tr>
              <a:tr h="913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研究活動は、学内におけるすべての研究を中止し、研究室への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入室は禁止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1698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4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F6651E-6843-4A77-A7F9-C5C585B5BAD4}"/>
              </a:ext>
            </a:extLst>
          </p:cNvPr>
          <p:cNvSpPr txBox="1"/>
          <p:nvPr/>
        </p:nvSpPr>
        <p:spPr>
          <a:xfrm>
            <a:off x="1642334" y="268942"/>
            <a:ext cx="183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３．勤務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556CFAF-7275-4838-972D-5CFE27D4C3A9}"/>
              </a:ext>
            </a:extLst>
          </p:cNvPr>
          <p:cNvGraphicFramePr>
            <a:graphicFrameLocks noGrp="1"/>
          </p:cNvGraphicFramePr>
          <p:nvPr/>
        </p:nvGraphicFramePr>
        <p:xfrm>
          <a:off x="1856766" y="945176"/>
          <a:ext cx="8459542" cy="53149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800">
                  <a:extLst>
                    <a:ext uri="{9D8B030D-6E8A-4147-A177-3AD203B41FA5}">
                      <a16:colId xmlns:a16="http://schemas.microsoft.com/office/drawing/2014/main" val="173098153"/>
                    </a:ext>
                  </a:extLst>
                </a:gridCol>
                <a:gridCol w="7120742">
                  <a:extLst>
                    <a:ext uri="{9D8B030D-6E8A-4147-A177-3AD203B41FA5}">
                      <a16:colId xmlns:a16="http://schemas.microsoft.com/office/drawing/2014/main" val="3119478816"/>
                    </a:ext>
                  </a:extLst>
                </a:gridCol>
              </a:tblGrid>
              <a:tr h="620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レベル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活　動　状　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752493"/>
                  </a:ext>
                </a:extLst>
              </a:tr>
              <a:tr h="620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勤務は、通常どおり出勤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752953"/>
                  </a:ext>
                </a:extLst>
              </a:tr>
              <a:tr h="620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勤務は、感染拡大防止措置の上、通常どおり出勤</a:t>
                      </a:r>
                    </a:p>
                  </a:txBody>
                  <a:tcPr marL="7620" marR="7620" marT="76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018274"/>
                  </a:ext>
                </a:extLst>
              </a:tr>
              <a:tr h="9440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勤務は、十分な感染拡大防止措置の上、時差出勤・テレワークを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活用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333151"/>
                  </a:ext>
                </a:extLst>
              </a:tr>
              <a:tr h="9440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３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勤務は、最大限の感染拡大防止措置の上、事務機能維持に必要な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最小限の人員のみ出勤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23374"/>
                  </a:ext>
                </a:extLst>
              </a:tr>
              <a:tr h="9440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勤務は、火災や漏水、風水害等、緊急事態等対応のために必要な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最小限の人員のみ出勤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192316"/>
                  </a:ext>
                </a:extLst>
              </a:tr>
              <a:tr h="6207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勤務は、大学施設の維持管理要員のみ出勤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1698503"/>
                  </a:ext>
                </a:extLst>
              </a:tr>
            </a:tbl>
          </a:graphicData>
        </a:graphic>
      </p:graphicFrame>
      <p:sp>
        <p:nvSpPr>
          <p:cNvPr id="4" name="フローチャート: 処理 3"/>
          <p:cNvSpPr/>
          <p:nvPr/>
        </p:nvSpPr>
        <p:spPr>
          <a:xfrm>
            <a:off x="1856767" y="6260124"/>
            <a:ext cx="8605459" cy="46892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※</a:t>
            </a:r>
            <a:r>
              <a:rPr lang="ja-JP" altLang="en-US" dirty="0"/>
              <a:t>レベル２以上は、教職員・学生以外の入構を制限し、受付および検温の徹底</a:t>
            </a:r>
          </a:p>
        </p:txBody>
      </p:sp>
    </p:spTree>
    <p:extLst>
      <p:ext uri="{BB962C8B-B14F-4D97-AF65-F5344CB8AC3E}">
        <p14:creationId xmlns:p14="http://schemas.microsoft.com/office/powerpoint/2010/main" val="135429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41A6E6A-EE87-4D75-BC83-19D7AF8E8598}"/>
              </a:ext>
            </a:extLst>
          </p:cNvPr>
          <p:cNvSpPr txBox="1"/>
          <p:nvPr/>
        </p:nvSpPr>
        <p:spPr>
          <a:xfrm>
            <a:off x="1642334" y="268942"/>
            <a:ext cx="3269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４．各種会議等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7C6A207-D19D-419E-A766-68CFB9737B62}"/>
              </a:ext>
            </a:extLst>
          </p:cNvPr>
          <p:cNvGraphicFramePr>
            <a:graphicFrameLocks noGrp="1"/>
          </p:cNvGraphicFramePr>
          <p:nvPr/>
        </p:nvGraphicFramePr>
        <p:xfrm>
          <a:off x="1856766" y="945179"/>
          <a:ext cx="8424372" cy="5561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576">
                  <a:extLst>
                    <a:ext uri="{9D8B030D-6E8A-4147-A177-3AD203B41FA5}">
                      <a16:colId xmlns:a16="http://schemas.microsoft.com/office/drawing/2014/main" val="173098153"/>
                    </a:ext>
                  </a:extLst>
                </a:gridCol>
                <a:gridCol w="7124796">
                  <a:extLst>
                    <a:ext uri="{9D8B030D-6E8A-4147-A177-3AD203B41FA5}">
                      <a16:colId xmlns:a16="http://schemas.microsoft.com/office/drawing/2014/main" val="3119478816"/>
                    </a:ext>
                  </a:extLst>
                </a:gridCol>
              </a:tblGrid>
              <a:tr h="6915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レベル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活　動　状　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752493"/>
                  </a:ext>
                </a:extLst>
              </a:tr>
              <a:tr h="6915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各種会議等は通常どおり実施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752953"/>
                  </a:ext>
                </a:extLst>
              </a:tr>
              <a:tr h="6915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　各種会議等は、感染拡大防止措置の上、対面型会議で実施</a:t>
                      </a:r>
                      <a:endParaRPr lang="ja-JP" altLang="en-US" sz="1800" dirty="0"/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018274"/>
                  </a:ext>
                </a:extLst>
              </a:tr>
              <a:tr h="10517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各種会議等は、十分な感染拡大防止措置の上、対面型会議で実施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（オンライン推奨）</a:t>
                      </a:r>
                    </a:p>
                  </a:txBody>
                  <a:tcPr marL="7620" marR="7620" marT="76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333151"/>
                  </a:ext>
                </a:extLst>
              </a:tr>
              <a:tr h="10517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３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各種会議等は、最大限の感染拡大防止措置の上、対面型会議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名以下）又はオンラインで実施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23374"/>
                  </a:ext>
                </a:extLst>
              </a:tr>
              <a:tr h="6915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各種会議等は、可能限りオンラインで実施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92316"/>
                  </a:ext>
                </a:extLst>
              </a:tr>
              <a:tr h="6915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各種会議等は、オンラインのみ可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71698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148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EF79A7B-8AD7-4E2B-AA2F-8AB1DBAE0148}"/>
              </a:ext>
            </a:extLst>
          </p:cNvPr>
          <p:cNvSpPr txBox="1"/>
          <p:nvPr/>
        </p:nvSpPr>
        <p:spPr>
          <a:xfrm>
            <a:off x="1642334" y="247426"/>
            <a:ext cx="279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５．学生の入構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B21BC9E-489D-488E-A28D-6848711EAD43}"/>
              </a:ext>
            </a:extLst>
          </p:cNvPr>
          <p:cNvGraphicFramePr>
            <a:graphicFrameLocks noGrp="1"/>
          </p:cNvGraphicFramePr>
          <p:nvPr/>
        </p:nvGraphicFramePr>
        <p:xfrm>
          <a:off x="1856766" y="945176"/>
          <a:ext cx="8424372" cy="52211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454">
                  <a:extLst>
                    <a:ext uri="{9D8B030D-6E8A-4147-A177-3AD203B41FA5}">
                      <a16:colId xmlns:a16="http://schemas.microsoft.com/office/drawing/2014/main" val="173098153"/>
                    </a:ext>
                  </a:extLst>
                </a:gridCol>
                <a:gridCol w="7167918">
                  <a:extLst>
                    <a:ext uri="{9D8B030D-6E8A-4147-A177-3AD203B41FA5}">
                      <a16:colId xmlns:a16="http://schemas.microsoft.com/office/drawing/2014/main" val="3119478816"/>
                    </a:ext>
                  </a:extLst>
                </a:gridCol>
              </a:tblGrid>
              <a:tr h="6492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レベル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活　動　状　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752493"/>
                  </a:ext>
                </a:extLst>
              </a:tr>
              <a:tr h="6492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学生の入構は、通常どおり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752953"/>
                  </a:ext>
                </a:extLst>
              </a:tr>
              <a:tr h="6492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学生の入構は、感染拡大防止措置の上、通常どおり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018274"/>
                  </a:ext>
                </a:extLst>
              </a:tr>
              <a:tr h="9874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２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学生の入構は、十分な感染拡大防止措置の上、対面型授業及び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自主学修の入構（登校）は可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333151"/>
                  </a:ext>
                </a:extLst>
              </a:tr>
              <a:tr h="9874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３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学生の入構は、最大限の感染拡大防止措置の上、対面型授業に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よる入構（登校）は可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23374"/>
                  </a:ext>
                </a:extLst>
              </a:tr>
              <a:tr h="6492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学生の入構は、許可された学生のみ入構（登校）可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192316"/>
                  </a:ext>
                </a:extLst>
              </a:tr>
              <a:tr h="6492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５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入構（登校）禁止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698503"/>
                  </a:ext>
                </a:extLst>
              </a:tr>
            </a:tbl>
          </a:graphicData>
        </a:graphic>
      </p:graphicFrame>
      <p:sp>
        <p:nvSpPr>
          <p:cNvPr id="5" name="フローチャート: 処理 4"/>
          <p:cNvSpPr/>
          <p:nvPr/>
        </p:nvSpPr>
        <p:spPr>
          <a:xfrm>
            <a:off x="1856767" y="6167965"/>
            <a:ext cx="8638805" cy="46892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/>
              <a:t>※</a:t>
            </a:r>
            <a:r>
              <a:rPr lang="ja-JP" altLang="en-US" sz="1400" dirty="0"/>
              <a:t>レベル１以上は、健康チェック表（検温、体調）を記録し、日々の健康状態を定期的に確認する。</a:t>
            </a:r>
          </a:p>
        </p:txBody>
      </p:sp>
    </p:spTree>
    <p:extLst>
      <p:ext uri="{BB962C8B-B14F-4D97-AF65-F5344CB8AC3E}">
        <p14:creationId xmlns:p14="http://schemas.microsoft.com/office/powerpoint/2010/main" val="384591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45D7A21-B998-4DAA-8418-741AEFF24F93}"/>
              </a:ext>
            </a:extLst>
          </p:cNvPr>
          <p:cNvSpPr txBox="1"/>
          <p:nvPr/>
        </p:nvSpPr>
        <p:spPr>
          <a:xfrm>
            <a:off x="1642334" y="268942"/>
            <a:ext cx="3755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６．課外・クラブ活動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6F38B7BF-383E-4BB6-9E12-01D5C7EC8329}"/>
              </a:ext>
            </a:extLst>
          </p:cNvPr>
          <p:cNvGraphicFramePr>
            <a:graphicFrameLocks noGrp="1"/>
          </p:cNvGraphicFramePr>
          <p:nvPr/>
        </p:nvGraphicFramePr>
        <p:xfrm>
          <a:off x="1856766" y="945180"/>
          <a:ext cx="8400926" cy="51859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9798">
                  <a:extLst>
                    <a:ext uri="{9D8B030D-6E8A-4147-A177-3AD203B41FA5}">
                      <a16:colId xmlns:a16="http://schemas.microsoft.com/office/drawing/2014/main" val="173098153"/>
                    </a:ext>
                  </a:extLst>
                </a:gridCol>
                <a:gridCol w="7081128">
                  <a:extLst>
                    <a:ext uri="{9D8B030D-6E8A-4147-A177-3AD203B41FA5}">
                      <a16:colId xmlns:a16="http://schemas.microsoft.com/office/drawing/2014/main" val="3119478816"/>
                    </a:ext>
                  </a:extLst>
                </a:gridCol>
              </a:tblGrid>
              <a:tr h="5406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レベル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活　動　状　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6752493"/>
                  </a:ext>
                </a:extLst>
              </a:tr>
              <a:tr h="67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課外・クラブ活動は、通常どおり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752953"/>
                  </a:ext>
                </a:extLst>
              </a:tr>
              <a:tr h="822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１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課外・クラブ活動は、感染拡大防止措置の上、通常どおり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018274"/>
                  </a:ext>
                </a:extLst>
              </a:tr>
              <a:tr h="822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課外・クラブ活動は、十分な感染拡大防止措置の上、活動状況に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応じて許可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620" marR="7620" marT="762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333151"/>
                  </a:ext>
                </a:extLst>
              </a:tr>
              <a:tr h="822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課外・クラブ活動は、最大限の感染拡大防止措置の上、活動状態</a:t>
                      </a:r>
                      <a:endParaRPr lang="en-US" altLang="ja-JP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に応じて許可（ただし、短時間の活動のみ）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723374"/>
                  </a:ext>
                </a:extLst>
              </a:tr>
              <a:tr h="822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課外・クラブ活動は、最大限の感染拡大防止措置の上、活動状況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に応じて許可（ただし、屋外での個人活動のみ）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1192316"/>
                  </a:ext>
                </a:extLst>
              </a:tr>
              <a:tr h="67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５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課外・クラブ活動の</a:t>
                      </a: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活動停止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698503"/>
                  </a:ext>
                </a:extLst>
              </a:tr>
            </a:tbl>
          </a:graphicData>
        </a:graphic>
      </p:graphicFrame>
      <p:sp>
        <p:nvSpPr>
          <p:cNvPr id="4" name="フローチャート: 処理 3"/>
          <p:cNvSpPr/>
          <p:nvPr/>
        </p:nvSpPr>
        <p:spPr>
          <a:xfrm>
            <a:off x="608836" y="6131171"/>
            <a:ext cx="7261825" cy="468923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/>
              <a:t>※</a:t>
            </a:r>
            <a:r>
              <a:rPr lang="ja-JP" altLang="en-US" sz="1600" dirty="0"/>
              <a:t>レベル２以上は、活動計画表の提出を義務付ける</a:t>
            </a:r>
          </a:p>
        </p:txBody>
      </p:sp>
    </p:spTree>
    <p:extLst>
      <p:ext uri="{BB962C8B-B14F-4D97-AF65-F5344CB8AC3E}">
        <p14:creationId xmlns:p14="http://schemas.microsoft.com/office/powerpoint/2010/main" val="157755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967</Words>
  <PresentationFormat>ワイド画面</PresentationFormat>
  <Paragraphs>134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BIZ UDゴシック</vt:lpstr>
      <vt:lpstr>新細明體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2021-04-04T06:01:08Z</dcterms:created>
  <dcterms:modified xsi:type="dcterms:W3CDTF">2021-04-04T06:02:06Z</dcterms:modified>
</cp:coreProperties>
</file>