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6" r:id="rId3"/>
    <p:sldId id="258" r:id="rId4"/>
    <p:sldId id="260" r:id="rId5"/>
    <p:sldId id="264" r:id="rId6"/>
    <p:sldId id="261" r:id="rId7"/>
    <p:sldId id="262" r:id="rId8"/>
    <p:sldId id="259" r:id="rId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34" autoAdjust="0"/>
    <p:restoredTop sz="94660"/>
  </p:normalViewPr>
  <p:slideViewPr>
    <p:cSldViewPr snapToGrid="0">
      <p:cViewPr varScale="1">
        <p:scale>
          <a:sx n="61" d="100"/>
          <a:sy n="61" d="100"/>
        </p:scale>
        <p:origin x="9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radarChart>
        <c:radarStyle val="filled"/>
        <c:varyColors val="0"/>
        <c:ser>
          <c:idx val="0"/>
          <c:order val="0"/>
          <c:spPr>
            <a:solidFill>
              <a:schemeClr val="accent5">
                <a:lumMod val="40000"/>
                <a:lumOff val="60000"/>
              </a:schemeClr>
            </a:solidFill>
            <a:ln w="31750">
              <a:solidFill>
                <a:schemeClr val="tx1"/>
              </a:solidFill>
              <a:prstDash val="solid"/>
            </a:ln>
            <a:effectLst/>
          </c:spPr>
          <c:cat>
            <c:strRef>
              <c:f>Sheet1!$C$3:$C$8</c:f>
              <c:strCache>
                <c:ptCount val="6"/>
                <c:pt idx="0">
                  <c:v>授業</c:v>
                </c:pt>
                <c:pt idx="1">
                  <c:v>研究活動</c:v>
                </c:pt>
                <c:pt idx="2">
                  <c:v>勤務</c:v>
                </c:pt>
                <c:pt idx="3">
                  <c:v>各種会議等</c:v>
                </c:pt>
                <c:pt idx="4">
                  <c:v>学生の入校</c:v>
                </c:pt>
                <c:pt idx="5">
                  <c:v>課外・クラブ活動</c:v>
                </c:pt>
              </c:strCache>
            </c:strRef>
          </c:cat>
          <c:val>
            <c:numRef>
              <c:f>Sheet1!$D$3:$D$8</c:f>
              <c:numCache>
                <c:formatCode>General</c:formatCode>
                <c:ptCount val="6"/>
                <c:pt idx="0">
                  <c:v>2</c:v>
                </c:pt>
                <c:pt idx="1">
                  <c:v>1</c:v>
                </c:pt>
                <c:pt idx="2">
                  <c:v>1</c:v>
                </c:pt>
                <c:pt idx="3">
                  <c:v>2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B45-41CB-B380-D929B6FEB10A}"/>
            </c:ext>
          </c:extLst>
        </c:ser>
        <c:ser>
          <c:idx val="1"/>
          <c:order val="1"/>
          <c:spPr>
            <a:solidFill>
              <a:schemeClr val="accent2">
                <a:alpha val="50196"/>
              </a:schemeClr>
            </a:solidFill>
            <a:ln w="25400">
              <a:solidFill>
                <a:schemeClr val="accent2"/>
              </a:solidFill>
              <a:prstDash val="sysDot"/>
            </a:ln>
            <a:effectLst/>
          </c:spPr>
          <c:cat>
            <c:strRef>
              <c:f>Sheet1!$C$3:$C$8</c:f>
              <c:strCache>
                <c:ptCount val="6"/>
                <c:pt idx="0">
                  <c:v>授業</c:v>
                </c:pt>
                <c:pt idx="1">
                  <c:v>研究活動</c:v>
                </c:pt>
                <c:pt idx="2">
                  <c:v>勤務</c:v>
                </c:pt>
                <c:pt idx="3">
                  <c:v>各種会議等</c:v>
                </c:pt>
                <c:pt idx="4">
                  <c:v>学生の入校</c:v>
                </c:pt>
                <c:pt idx="5">
                  <c:v>課外・クラブ活動</c:v>
                </c:pt>
              </c:strCache>
            </c:strRef>
          </c:cat>
          <c:val>
            <c:numRef>
              <c:f>Sheet1!$E$3:$E$8</c:f>
              <c:numCache>
                <c:formatCode>General</c:formatCode>
                <c:ptCount val="6"/>
                <c:pt idx="0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B45-41CB-B380-D929B6FEB1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81728"/>
        <c:axId val="372844664"/>
      </c:radarChart>
      <c:catAx>
        <c:axId val="758172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72844664"/>
        <c:crosses val="autoZero"/>
        <c:auto val="1"/>
        <c:lblAlgn val="ctr"/>
        <c:lblOffset val="100"/>
        <c:noMultiLvlLbl val="0"/>
      </c:catAx>
      <c:valAx>
        <c:axId val="372844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/>
              </a:solidFill>
              <a:round/>
            </a:ln>
            <a:effectLst/>
          </c:spPr>
        </c:majorGridlines>
        <c:numFmt formatCode="General" sourceLinked="1"/>
        <c:majorTickMark val="none"/>
        <c:minorTickMark val="cross"/>
        <c:tickLblPos val="nextTo"/>
        <c:spPr>
          <a:noFill/>
          <a:ln>
            <a:solidFill>
              <a:schemeClr val="accent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  <a:cs typeface="+mn-cs"/>
              </a:defRPr>
            </a:pPr>
            <a:endParaRPr lang="ja-JP"/>
          </a:p>
        </c:txPr>
        <c:crossAx val="7581728"/>
        <c:crosses val="autoZero"/>
        <c:crossBetween val="between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1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>
  <cs:dataPoint3D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>
          <a:alpha val="50196"/>
        </a:schemeClr>
      </a:solidFill>
      <a:ln w="25400">
        <a:solidFill>
          <a:schemeClr val="phClr"/>
        </a:solidFill>
        <a:prstDash val="sysDot"/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5400" cap="rnd" cmpd="sng" algn="ctr">
        <a:solidFill>
          <a:schemeClr val="phClr"/>
        </a:solidFill>
        <a:prstDash val="sysDot"/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Marker>
  <cs:dataPointMarkerLayout symbol="circle" size="6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00" b="1" kern="1200" cap="all" spc="15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B4B8A45-BFB6-4B45-8DCA-A27722072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5E5E46-0B31-48AC-AB5A-D7EDA9AEA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0CEDE5E-89A5-489B-95FE-21623BA387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91FEB9-55A0-409F-98B8-505D7FF3A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30C1E23-F475-4A07-9227-11FA18839A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4472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3C6B467-3032-4DB0-81CC-E3F23F82A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C23D73E-05DE-4569-9905-FF1AA1463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FB97445-A95B-4CE8-A56B-0B8694CEF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B74AC8-7F5C-419C-85DB-F9BFE8192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41016AC-89E1-47B3-A7B0-A8CB624BE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247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754D4AD-F3F0-4CC1-8E46-528F32A09C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504A3A6-5554-49BF-91A6-5D3B14E8C5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F720871-3B2C-498C-9A7D-0CE5E285E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D656A3D-069D-4584-B7B1-220CD911A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56DEB15-9B4A-4382-9B05-41E1FDF921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3442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D42A5FE-197F-48B5-AF65-B1967E70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41C5A1B-104F-4DD8-A14E-16A3F64846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8918FB-1287-4207-A9DE-81759C6AE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FA87458-F440-4084-91C9-AAF9B87C32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E3E2A9B-FBC1-42D3-8797-39E33423B9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215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6F00F30-4B7A-4B2A-8C0B-1AC2CC348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122E40E-31C3-47B7-9E20-38A4E5DDC1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616DA4F-997B-4E3E-B881-8C007AECE4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46EF3C-AA47-4374-9B38-B88DCBF89E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BEA755E-478F-40E4-B201-20905A837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95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983E97-C70D-4D75-B63F-AB33FD488F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1CB85F7-DEA3-4F44-AB08-D0C7A7973A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C6FE9C38-A586-42F9-9B69-0E96FAB104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6FCFC8B-B006-4B66-A3C2-8F05C25FC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737C31D-2967-44EE-B1AD-7420CC6C1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D7E0009-3053-47FF-AC0D-56E111137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900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6103F2-A6D7-4FA5-B7A8-71A91876D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368FBCC0-C043-4A4C-9161-A5A421AE0F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96B9304-5302-4B8D-9396-08C1D3F3F7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9E75E98-C683-4E21-82DF-1C5C1C53B2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8E9BF1B4-5FDC-4E26-9481-AA89056D636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5CD932E2-2F92-4F4A-A832-9253F2181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DA61A277-99F0-45BF-B41F-942B00E62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6DD068A8-498B-42A3-BFE6-7A5D550311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3496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277BA54-5279-4A34-BBAD-35762EAA9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23494C56-0C61-4F7F-9503-2240851D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075983B6-5D1E-43A4-923D-9A12471AA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F71D4219-70F3-4140-9E2F-46D755482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7237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1E943F0-27B6-49A7-9686-939F2FFEB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61E25E45-646C-4C32-95BB-E45C5981D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A928CF7-68BB-4CB9-8EC3-080D121A1A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8027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2123B-9E5B-4CC9-A9D0-47CA2F15A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938F61-0D7D-4A3C-B838-35683A1F0F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22DFEB24-615B-4E9F-A80B-F6669E53E9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E8FB01C6-46E3-4744-BFA7-E405D4DC51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B51BB00-8D21-4F81-B76C-0944CDA6A9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263F8AA-3EF2-430C-A2CE-D97CB0E07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903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1FE7347-E36D-4F75-92D6-693B5757D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280273C6-45F1-4C12-9962-40C4000789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DF0341A-E3BC-42C5-AA7B-C0D80BF8FF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7D7E748-C299-47D8-AA40-7FD5FEAB63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80D626-4FCE-4C62-BD86-BC1714A5A2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6FAC61-16AD-4B9C-B35F-A6508E5DE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7043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6E32BCA-8E04-43FF-A3DB-F8435C8F4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1EA8E8B-39F5-4625-8A79-07BD7A1DAD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64A098-3C81-4B84-9EA5-24F9DC8EDA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8793E-28A4-4A99-8825-C4C52CD1A575}" type="datetimeFigureOut">
              <a:rPr kumimoji="1" lang="ja-JP" altLang="en-US" smtClean="0"/>
              <a:t>2021/4/4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62706C2-FD7E-416F-A6B1-0176B710FC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58633EF-FC28-4970-9A47-BF3658B698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EDA6F-0FEB-4FA7-B328-AB57549957B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1023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8335448-90AA-408A-A5E3-D4637778B138}"/>
              </a:ext>
            </a:extLst>
          </p:cNvPr>
          <p:cNvSpPr txBox="1"/>
          <p:nvPr/>
        </p:nvSpPr>
        <p:spPr>
          <a:xfrm>
            <a:off x="2330336" y="3976672"/>
            <a:ext cx="795527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１．授業　　　　　　　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に変更）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２．研究活動　　　　　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に変更）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３．勤務　　　　　　　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に変更）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４．各種会議等　　　　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を継続）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５．学生の入構　　　　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に変更）</a:t>
            </a:r>
            <a:endParaRPr lang="en-US" altLang="ja-JP" sz="2400" dirty="0">
              <a:solidFill>
                <a:srgbClr val="FF0000"/>
              </a:solidFill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６．課外・クラブ活動　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3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からレベル</a:t>
            </a:r>
            <a:r>
              <a:rPr lang="en-US" altLang="ja-JP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</a:t>
            </a:r>
            <a:r>
              <a:rPr lang="ja-JP" altLang="en-US" sz="2400" dirty="0">
                <a:solidFill>
                  <a:srgbClr val="FF0000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に変更）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AD67D8AA-EE71-4699-8693-7A5BA24E41C1}"/>
              </a:ext>
            </a:extLst>
          </p:cNvPr>
          <p:cNvSpPr txBox="1"/>
          <p:nvPr/>
        </p:nvSpPr>
        <p:spPr>
          <a:xfrm>
            <a:off x="1968694" y="1710983"/>
            <a:ext cx="84108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　政府、三重県の新型コロナウイルス感染症対策に対して、</a:t>
            </a:r>
            <a:endParaRPr lang="en-US" altLang="ja-JP" sz="2400" dirty="0"/>
          </a:p>
          <a:p>
            <a:r>
              <a:rPr lang="ja-JP" altLang="en-US" sz="2400" dirty="0"/>
              <a:t>その要請に適切かつ柔軟に対応するため、鈴鹿大学・鈴鹿</a:t>
            </a:r>
            <a:endParaRPr lang="en-US" altLang="ja-JP" sz="2400" dirty="0"/>
          </a:p>
          <a:p>
            <a:r>
              <a:rPr lang="ja-JP" altLang="en-US" sz="2400" dirty="0"/>
              <a:t>大学短期大学部の各活動の行動基準を定める。</a:t>
            </a:r>
            <a:endParaRPr lang="en-US" altLang="ja-JP" sz="2400" dirty="0"/>
          </a:p>
          <a:p>
            <a:r>
              <a:rPr lang="ja-JP" altLang="en-US" sz="2400" dirty="0"/>
              <a:t>　活動状態の基準を以下の６軸で表現し、可視化することにより構成員の理解と協力を促進する。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B04A1F20-07C5-4A61-929A-83E0DB1402BA}"/>
              </a:ext>
            </a:extLst>
          </p:cNvPr>
          <p:cNvSpPr txBox="1"/>
          <p:nvPr/>
        </p:nvSpPr>
        <p:spPr>
          <a:xfrm>
            <a:off x="2109802" y="491735"/>
            <a:ext cx="798469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鈴鹿大学・鈴鹿大学短期大学部の活動基準</a:t>
            </a:r>
            <a:endParaRPr lang="en-US" altLang="ja-JP" sz="3200" dirty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  <a:p>
            <a:pPr algn="ctr"/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（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ver.6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：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2021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年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4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月</a:t>
            </a:r>
            <a:r>
              <a:rPr lang="en-US" altLang="ja-JP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1</a:t>
            </a:r>
            <a:r>
              <a:rPr lang="ja-JP" altLang="en-US" sz="20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日時点）</a:t>
            </a:r>
          </a:p>
        </p:txBody>
      </p:sp>
    </p:spTree>
    <p:extLst>
      <p:ext uri="{BB962C8B-B14F-4D97-AF65-F5344CB8AC3E}">
        <p14:creationId xmlns:p14="http://schemas.microsoft.com/office/powerpoint/2010/main" val="2432567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E44CC06-87CE-428A-954F-F7AD133CC530}"/>
              </a:ext>
            </a:extLst>
          </p:cNvPr>
          <p:cNvSpPr txBox="1"/>
          <p:nvPr/>
        </p:nvSpPr>
        <p:spPr>
          <a:xfrm>
            <a:off x="1839884" y="500675"/>
            <a:ext cx="84789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鈴鹿大学・鈴鹿大学短期大学部の活動状態</a:t>
            </a:r>
          </a:p>
        </p:txBody>
      </p:sp>
      <p:graphicFrame>
        <p:nvGraphicFramePr>
          <p:cNvPr id="7" name="グラフ 6"/>
          <p:cNvGraphicFramePr>
            <a:graphicFrameLocks/>
          </p:cNvGraphicFramePr>
          <p:nvPr/>
        </p:nvGraphicFramePr>
        <p:xfrm>
          <a:off x="1706880" y="1429790"/>
          <a:ext cx="8720051" cy="49045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5223648" y="1125557"/>
            <a:ext cx="1711450" cy="36576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授業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5129910" y="6254686"/>
            <a:ext cx="1873989" cy="4239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各種会議等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2039603" y="2326073"/>
            <a:ext cx="2038695" cy="556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課外・クラブ活動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8076664" y="4993818"/>
            <a:ext cx="1321724" cy="556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勤務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8076664" y="2326072"/>
            <a:ext cx="1801092" cy="556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研究活動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2144897" y="4993819"/>
            <a:ext cx="1933401" cy="5569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ja-JP" altLang="en-US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学生の入校</a:t>
            </a:r>
          </a:p>
        </p:txBody>
      </p:sp>
      <p:sp>
        <p:nvSpPr>
          <p:cNvPr id="2" name="フローチャート: 処理 1"/>
          <p:cNvSpPr/>
          <p:nvPr/>
        </p:nvSpPr>
        <p:spPr>
          <a:xfrm>
            <a:off x="6066904" y="2721181"/>
            <a:ext cx="424485" cy="31588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3" name="フローチャート: 処理 12"/>
          <p:cNvSpPr/>
          <p:nvPr/>
        </p:nvSpPr>
        <p:spPr>
          <a:xfrm>
            <a:off x="6803320" y="3440009"/>
            <a:ext cx="424485" cy="31588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4" name="フローチャート: 処理 13"/>
          <p:cNvSpPr/>
          <p:nvPr/>
        </p:nvSpPr>
        <p:spPr>
          <a:xfrm>
            <a:off x="6591078" y="4393054"/>
            <a:ext cx="424485" cy="31588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5" name="フローチャート: 処理 14"/>
          <p:cNvSpPr/>
          <p:nvPr/>
        </p:nvSpPr>
        <p:spPr>
          <a:xfrm>
            <a:off x="5642419" y="4731744"/>
            <a:ext cx="424485" cy="31588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２</a:t>
            </a:r>
          </a:p>
        </p:txBody>
      </p:sp>
      <p:sp>
        <p:nvSpPr>
          <p:cNvPr id="16" name="フローチャート: 処理 15"/>
          <p:cNvSpPr/>
          <p:nvPr/>
        </p:nvSpPr>
        <p:spPr>
          <a:xfrm>
            <a:off x="4917666" y="4015105"/>
            <a:ext cx="424485" cy="31588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１</a:t>
            </a:r>
          </a:p>
        </p:txBody>
      </p:sp>
      <p:sp>
        <p:nvSpPr>
          <p:cNvPr id="17" name="フローチャート: 処理 16"/>
          <p:cNvSpPr/>
          <p:nvPr/>
        </p:nvSpPr>
        <p:spPr>
          <a:xfrm>
            <a:off x="5011406" y="3037065"/>
            <a:ext cx="424485" cy="315884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ja-JP" altLang="en-US" dirty="0">
                <a:solidFill>
                  <a:srgbClr val="FF0000"/>
                </a:solidFill>
              </a:rPr>
              <a:t>２</a:t>
            </a:r>
          </a:p>
        </p:txBody>
      </p:sp>
    </p:spTree>
    <p:extLst>
      <p:ext uri="{BB962C8B-B14F-4D97-AF65-F5344CB8AC3E}">
        <p14:creationId xmlns:p14="http://schemas.microsoft.com/office/powerpoint/2010/main" val="8557927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1F7D922-7098-40DE-8DFA-5BF8168F427F}"/>
              </a:ext>
            </a:extLst>
          </p:cNvPr>
          <p:cNvSpPr txBox="1"/>
          <p:nvPr/>
        </p:nvSpPr>
        <p:spPr>
          <a:xfrm>
            <a:off x="1642334" y="290457"/>
            <a:ext cx="1415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１．授業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40521B45-84B1-49E9-813B-CDAF99975B4F}"/>
              </a:ext>
            </a:extLst>
          </p:cNvPr>
          <p:cNvGraphicFramePr>
            <a:graphicFrameLocks noGrp="1"/>
          </p:cNvGraphicFramePr>
          <p:nvPr/>
        </p:nvGraphicFramePr>
        <p:xfrm>
          <a:off x="1856766" y="945176"/>
          <a:ext cx="8377480" cy="56468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1785">
                  <a:extLst>
                    <a:ext uri="{9D8B030D-6E8A-4147-A177-3AD203B41FA5}">
                      <a16:colId xmlns:a16="http://schemas.microsoft.com/office/drawing/2014/main" val="173098153"/>
                    </a:ext>
                  </a:extLst>
                </a:gridCol>
                <a:gridCol w="7035695">
                  <a:extLst>
                    <a:ext uri="{9D8B030D-6E8A-4147-A177-3AD203B41FA5}">
                      <a16:colId xmlns:a16="http://schemas.microsoft.com/office/drawing/2014/main" val="3119478816"/>
                    </a:ext>
                  </a:extLst>
                </a:gridCol>
              </a:tblGrid>
              <a:tr h="702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レベル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活　動　状　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752493"/>
                  </a:ext>
                </a:extLst>
              </a:tr>
              <a:tr h="702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授業は、通常どおり実施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3752953"/>
                  </a:ext>
                </a:extLst>
              </a:tr>
              <a:tr h="702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授業は、感染拡大防止措置の上、実施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018274"/>
                  </a:ext>
                </a:extLst>
              </a:tr>
              <a:tr h="10679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授業は、十分な感染拡大防止措置の上、対面授業と遠隔授業の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併用型で実施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333151"/>
                  </a:ext>
                </a:extLst>
              </a:tr>
              <a:tr h="10679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授業は、最大限の感染拡大防止措置の上、対面型授業を制限し、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遠隔授業主体で実施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723374"/>
                  </a:ext>
                </a:extLst>
              </a:tr>
              <a:tr h="702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４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授業は、遠隔授業のみ実施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92316"/>
                  </a:ext>
                </a:extLst>
              </a:tr>
              <a:tr h="70219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授業は、全休講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71698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59165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F6651E-6843-4A77-A7F9-C5C585B5BAD4}"/>
              </a:ext>
            </a:extLst>
          </p:cNvPr>
          <p:cNvSpPr txBox="1"/>
          <p:nvPr/>
        </p:nvSpPr>
        <p:spPr>
          <a:xfrm>
            <a:off x="1642334" y="268942"/>
            <a:ext cx="2666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２．研究活動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556CFAF-7275-4838-972D-5CFE27D4C3A9}"/>
              </a:ext>
            </a:extLst>
          </p:cNvPr>
          <p:cNvGraphicFramePr>
            <a:graphicFrameLocks noGrp="1"/>
          </p:cNvGraphicFramePr>
          <p:nvPr/>
        </p:nvGraphicFramePr>
        <p:xfrm>
          <a:off x="1856766" y="945178"/>
          <a:ext cx="8400926" cy="559629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092">
                  <a:extLst>
                    <a:ext uri="{9D8B030D-6E8A-4147-A177-3AD203B41FA5}">
                      <a16:colId xmlns:a16="http://schemas.microsoft.com/office/drawing/2014/main" val="173098153"/>
                    </a:ext>
                  </a:extLst>
                </a:gridCol>
                <a:gridCol w="7062834">
                  <a:extLst>
                    <a:ext uri="{9D8B030D-6E8A-4147-A177-3AD203B41FA5}">
                      <a16:colId xmlns:a16="http://schemas.microsoft.com/office/drawing/2014/main" val="3119478816"/>
                    </a:ext>
                  </a:extLst>
                </a:gridCol>
              </a:tblGrid>
              <a:tr h="600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レベル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活　動　状　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752493"/>
                  </a:ext>
                </a:extLst>
              </a:tr>
              <a:tr h="600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研究活動は、通常どおり実施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3752953"/>
                  </a:ext>
                </a:extLst>
              </a:tr>
              <a:tr h="600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研究活動は、感染拡大防止措置の上、実施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018274"/>
                  </a:ext>
                </a:extLst>
              </a:tr>
              <a:tr h="9139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研究活動は、十分な感染拡大防止措置の上、実施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（オンラインでのグループワーク推奨）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333151"/>
                  </a:ext>
                </a:extLst>
              </a:tr>
              <a:tr h="13646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３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研究活動は、最大限の感染拡大防止措置の上、現在進行中で継続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が必要な研究関係者のみ実施可（ただし、研究室の滞在時間をで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きるだけ短くし、自宅での研究活動も可）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723374"/>
                  </a:ext>
                </a:extLst>
              </a:tr>
              <a:tr h="60094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研究活動は、許可された研究者のみ可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1192316"/>
                  </a:ext>
                </a:extLst>
              </a:tr>
              <a:tr h="91393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研究活動は、学内におけるすべての研究を中止し、研究室への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入室は禁止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71698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490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DF6651E-6843-4A77-A7F9-C5C585B5BAD4}"/>
              </a:ext>
            </a:extLst>
          </p:cNvPr>
          <p:cNvSpPr txBox="1"/>
          <p:nvPr/>
        </p:nvSpPr>
        <p:spPr>
          <a:xfrm>
            <a:off x="1642334" y="268942"/>
            <a:ext cx="183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３．勤務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D556CFAF-7275-4838-972D-5CFE27D4C3A9}"/>
              </a:ext>
            </a:extLst>
          </p:cNvPr>
          <p:cNvGraphicFramePr>
            <a:graphicFrameLocks noGrp="1"/>
          </p:cNvGraphicFramePr>
          <p:nvPr/>
        </p:nvGraphicFramePr>
        <p:xfrm>
          <a:off x="1856766" y="945176"/>
          <a:ext cx="8459542" cy="53149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38800">
                  <a:extLst>
                    <a:ext uri="{9D8B030D-6E8A-4147-A177-3AD203B41FA5}">
                      <a16:colId xmlns:a16="http://schemas.microsoft.com/office/drawing/2014/main" val="173098153"/>
                    </a:ext>
                  </a:extLst>
                </a:gridCol>
                <a:gridCol w="7120742">
                  <a:extLst>
                    <a:ext uri="{9D8B030D-6E8A-4147-A177-3AD203B41FA5}">
                      <a16:colId xmlns:a16="http://schemas.microsoft.com/office/drawing/2014/main" val="3119478816"/>
                    </a:ext>
                  </a:extLst>
                </a:gridCol>
              </a:tblGrid>
              <a:tr h="6207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レベル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活　動　状　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752493"/>
                  </a:ext>
                </a:extLst>
              </a:tr>
              <a:tr h="6207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勤務は、通常どおり出勤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3752953"/>
                  </a:ext>
                </a:extLst>
              </a:tr>
              <a:tr h="6207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勤務は、感染拡大防止措置の上、通常どおり出勤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018274"/>
                  </a:ext>
                </a:extLst>
              </a:tr>
              <a:tr h="9440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勤務は、十分な感染拡大防止措置の上、時差出勤・テレワークを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活用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333151"/>
                  </a:ext>
                </a:extLst>
              </a:tr>
              <a:tr h="9440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３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勤務は、最大限の感染拡大防止措置の上、事務機能維持に必要な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最小限の人員のみ出勤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723374"/>
                  </a:ext>
                </a:extLst>
              </a:tr>
              <a:tr h="9440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勤務は、火災や漏水、風水害等、緊急事態等対応のために必要な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最小限の人員のみ出勤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1192316"/>
                  </a:ext>
                </a:extLst>
              </a:tr>
              <a:tr h="62072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勤務は、大学施設の維持管理要員のみ出勤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71698503"/>
                  </a:ext>
                </a:extLst>
              </a:tr>
            </a:tbl>
          </a:graphicData>
        </a:graphic>
      </p:graphicFrame>
      <p:sp>
        <p:nvSpPr>
          <p:cNvPr id="4" name="フローチャート: 処理 3"/>
          <p:cNvSpPr/>
          <p:nvPr/>
        </p:nvSpPr>
        <p:spPr>
          <a:xfrm>
            <a:off x="1856767" y="6260124"/>
            <a:ext cx="8605459" cy="46892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dirty="0"/>
              <a:t>※</a:t>
            </a:r>
            <a:r>
              <a:rPr lang="ja-JP" altLang="en-US" dirty="0"/>
              <a:t>レベル２以上は、教職員・学生以外の入構を制限し、受付および検温の徹底</a:t>
            </a:r>
          </a:p>
        </p:txBody>
      </p:sp>
    </p:spTree>
    <p:extLst>
      <p:ext uri="{BB962C8B-B14F-4D97-AF65-F5344CB8AC3E}">
        <p14:creationId xmlns:p14="http://schemas.microsoft.com/office/powerpoint/2010/main" val="13542910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41A6E6A-EE87-4D75-BC83-19D7AF8E8598}"/>
              </a:ext>
            </a:extLst>
          </p:cNvPr>
          <p:cNvSpPr txBox="1"/>
          <p:nvPr/>
        </p:nvSpPr>
        <p:spPr>
          <a:xfrm>
            <a:off x="1642334" y="268942"/>
            <a:ext cx="32696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４．各種会議等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A7C6A207-D19D-419E-A766-68CFB9737B62}"/>
              </a:ext>
            </a:extLst>
          </p:cNvPr>
          <p:cNvGraphicFramePr>
            <a:graphicFrameLocks noGrp="1"/>
          </p:cNvGraphicFramePr>
          <p:nvPr/>
        </p:nvGraphicFramePr>
        <p:xfrm>
          <a:off x="1856766" y="945179"/>
          <a:ext cx="8424372" cy="55611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9576">
                  <a:extLst>
                    <a:ext uri="{9D8B030D-6E8A-4147-A177-3AD203B41FA5}">
                      <a16:colId xmlns:a16="http://schemas.microsoft.com/office/drawing/2014/main" val="173098153"/>
                    </a:ext>
                  </a:extLst>
                </a:gridCol>
                <a:gridCol w="7124796">
                  <a:extLst>
                    <a:ext uri="{9D8B030D-6E8A-4147-A177-3AD203B41FA5}">
                      <a16:colId xmlns:a16="http://schemas.microsoft.com/office/drawing/2014/main" val="3119478816"/>
                    </a:ext>
                  </a:extLst>
                </a:gridCol>
              </a:tblGrid>
              <a:tr h="6915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レベル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/>
                        <a:t>活　動　状　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752493"/>
                  </a:ext>
                </a:extLst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各種会議等は通常どおり実施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3752953"/>
                  </a:ext>
                </a:extLst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+mn-ea"/>
                        </a:rPr>
                        <a:t>　各種会議等は、感染拡大防止措置の上、対面型会議で実施</a:t>
                      </a:r>
                      <a:endParaRPr lang="ja-JP" altLang="en-US" sz="1800" dirty="0"/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018274"/>
                  </a:ext>
                </a:extLst>
              </a:tr>
              <a:tr h="10517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各種会議等は、十分な感染拡大防止措置の上、対面型会議で実施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（オンライン推奨）</a:t>
                      </a: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333151"/>
                  </a:ext>
                </a:extLst>
              </a:tr>
              <a:tr h="1051716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３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各種会議等は、最大限の感染拡大防止措置の上、対面型会議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（</a:t>
                      </a:r>
                      <a:r>
                        <a:rPr lang="en-US" altLang="ja-JP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10</a:t>
                      </a: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名以下）又はオンラインで実施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723374"/>
                  </a:ext>
                </a:extLst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４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各種会議等は、可能限りオンラインで実施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92316"/>
                  </a:ext>
                </a:extLst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５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各種会議等は、オンラインのみ可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271698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31484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EF79A7B-8AD7-4E2B-AA2F-8AB1DBAE0148}"/>
              </a:ext>
            </a:extLst>
          </p:cNvPr>
          <p:cNvSpPr txBox="1"/>
          <p:nvPr/>
        </p:nvSpPr>
        <p:spPr>
          <a:xfrm>
            <a:off x="1642334" y="247426"/>
            <a:ext cx="27994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５．学生の入構</a:t>
            </a:r>
          </a:p>
        </p:txBody>
      </p:sp>
      <p:graphicFrame>
        <p:nvGraphicFramePr>
          <p:cNvPr id="4" name="表 3">
            <a:extLst>
              <a:ext uri="{FF2B5EF4-FFF2-40B4-BE49-F238E27FC236}">
                <a16:creationId xmlns:a16="http://schemas.microsoft.com/office/drawing/2014/main" id="{6B21BC9E-489D-488E-A28D-6848711EAD43}"/>
              </a:ext>
            </a:extLst>
          </p:cNvPr>
          <p:cNvGraphicFramePr>
            <a:graphicFrameLocks noGrp="1"/>
          </p:cNvGraphicFramePr>
          <p:nvPr/>
        </p:nvGraphicFramePr>
        <p:xfrm>
          <a:off x="1856766" y="945176"/>
          <a:ext cx="8424372" cy="522116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6454">
                  <a:extLst>
                    <a:ext uri="{9D8B030D-6E8A-4147-A177-3AD203B41FA5}">
                      <a16:colId xmlns:a16="http://schemas.microsoft.com/office/drawing/2014/main" val="173098153"/>
                    </a:ext>
                  </a:extLst>
                </a:gridCol>
                <a:gridCol w="7167918">
                  <a:extLst>
                    <a:ext uri="{9D8B030D-6E8A-4147-A177-3AD203B41FA5}">
                      <a16:colId xmlns:a16="http://schemas.microsoft.com/office/drawing/2014/main" val="3119478816"/>
                    </a:ext>
                  </a:extLst>
                </a:gridCol>
              </a:tblGrid>
              <a:tr h="6492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レベル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活　動　状　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752493"/>
                  </a:ext>
                </a:extLst>
              </a:tr>
              <a:tr h="6492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学生の入構は、通常どおり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3752953"/>
                  </a:ext>
                </a:extLst>
              </a:tr>
              <a:tr h="6492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１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学生の入構は、感染拡大防止措置の上、通常どおり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5018274"/>
                  </a:ext>
                </a:extLst>
              </a:tr>
              <a:tr h="9874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２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学生の入構は、十分な感染拡大防止措置の上、対面型授業及び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自主学修の入構（登校）は可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7333151"/>
                  </a:ext>
                </a:extLst>
              </a:tr>
              <a:tr h="987422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３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学生の入構は、最大限の感染拡大防止措置の上、対面型授業に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よる入構（登校）は可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723374"/>
                  </a:ext>
                </a:extLst>
              </a:tr>
              <a:tr h="6492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学生の入構は、許可された学生のみ入構（登校）可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1192316"/>
                  </a:ext>
                </a:extLst>
              </a:tr>
              <a:tr h="64926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５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入構（登校）禁止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698503"/>
                  </a:ext>
                </a:extLst>
              </a:tr>
            </a:tbl>
          </a:graphicData>
        </a:graphic>
      </p:graphicFrame>
      <p:sp>
        <p:nvSpPr>
          <p:cNvPr id="5" name="フローチャート: 処理 4"/>
          <p:cNvSpPr/>
          <p:nvPr/>
        </p:nvSpPr>
        <p:spPr>
          <a:xfrm>
            <a:off x="1856767" y="6167965"/>
            <a:ext cx="8638805" cy="46892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altLang="ja-JP" sz="1400" dirty="0"/>
              <a:t>※</a:t>
            </a:r>
            <a:r>
              <a:rPr lang="ja-JP" altLang="en-US" sz="1400" dirty="0"/>
              <a:t>レベル１以上は、健康チェック表（検温、体調）を記録し、日々の健康状態を定期的に確認する。</a:t>
            </a:r>
          </a:p>
        </p:txBody>
      </p:sp>
    </p:spTree>
    <p:extLst>
      <p:ext uri="{BB962C8B-B14F-4D97-AF65-F5344CB8AC3E}">
        <p14:creationId xmlns:p14="http://schemas.microsoft.com/office/powerpoint/2010/main" val="3845917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D45D7A21-B998-4DAA-8418-741AEFF24F93}"/>
              </a:ext>
            </a:extLst>
          </p:cNvPr>
          <p:cNvSpPr txBox="1"/>
          <p:nvPr/>
        </p:nvSpPr>
        <p:spPr>
          <a:xfrm>
            <a:off x="1642334" y="268942"/>
            <a:ext cx="3755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６．課外・クラブ活動</a:t>
            </a:r>
          </a:p>
        </p:txBody>
      </p:sp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6F38B7BF-383E-4BB6-9E12-01D5C7EC8329}"/>
              </a:ext>
            </a:extLst>
          </p:cNvPr>
          <p:cNvGraphicFramePr>
            <a:graphicFrameLocks noGrp="1"/>
          </p:cNvGraphicFramePr>
          <p:nvPr/>
        </p:nvGraphicFramePr>
        <p:xfrm>
          <a:off x="1856766" y="945180"/>
          <a:ext cx="8400926" cy="518599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19798">
                  <a:extLst>
                    <a:ext uri="{9D8B030D-6E8A-4147-A177-3AD203B41FA5}">
                      <a16:colId xmlns:a16="http://schemas.microsoft.com/office/drawing/2014/main" val="173098153"/>
                    </a:ext>
                  </a:extLst>
                </a:gridCol>
                <a:gridCol w="7081128">
                  <a:extLst>
                    <a:ext uri="{9D8B030D-6E8A-4147-A177-3AD203B41FA5}">
                      <a16:colId xmlns:a16="http://schemas.microsoft.com/office/drawing/2014/main" val="3119478816"/>
                    </a:ext>
                  </a:extLst>
                </a:gridCol>
              </a:tblGrid>
              <a:tr h="54063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レベル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dirty="0"/>
                        <a:t>活　動　状　態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16752493"/>
                  </a:ext>
                </a:extLst>
              </a:tr>
              <a:tr h="678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０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課外・クラブ活動は、通常どおり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813752953"/>
                  </a:ext>
                </a:extLst>
              </a:tr>
              <a:tr h="822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１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課外・クラブ活動は、感染拡大防止措置の上、通常どおり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05018274"/>
                  </a:ext>
                </a:extLst>
              </a:tr>
              <a:tr h="822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rgbClr val="FF0000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２</a:t>
                      </a:r>
                    </a:p>
                  </a:txBody>
                  <a:tcPr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課外・クラブ活動は、十分な感染拡大防止措置の上、活動状況に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　応じて許可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marL="7620" marR="7620" marT="7620" marB="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7333151"/>
                  </a:ext>
                </a:extLst>
              </a:tr>
              <a:tr h="822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３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課外・クラブ活動は、最大限の感染拡大防止措置の上、活動状態</a:t>
                      </a:r>
                      <a:endParaRPr lang="en-US" altLang="ja-JP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+mn-ea"/>
                          <a:ea typeface="+mn-ea"/>
                        </a:rPr>
                        <a:t>　に応じて許可（ただし、短時間の活動のみ）</a:t>
                      </a:r>
                      <a:endParaRPr lang="zh-TW" alt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94723374"/>
                  </a:ext>
                </a:extLst>
              </a:tr>
              <a:tr h="82221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課外・クラブ活動は、最大限の感染拡大防止措置の上、活動状況</a:t>
                      </a:r>
                      <a:endParaRPr lang="en-US" altLang="ja-JP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に応じて許可（ただし、屋外での個人活動のみ）</a:t>
                      </a:r>
                      <a:endParaRPr lang="zh-TW" alt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51192316"/>
                  </a:ext>
                </a:extLst>
              </a:tr>
              <a:tr h="67826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dirty="0"/>
                        <a:t>５</a:t>
                      </a: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　課外・クラブ活動の</a:t>
                      </a:r>
                      <a:r>
                        <a:rPr lang="zh-TW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游ゴシック" panose="020B0400000000000000" pitchFamily="50" charset="-128"/>
                          <a:ea typeface="游ゴシック" panose="020B0400000000000000" pitchFamily="50" charset="-128"/>
                        </a:rPr>
                        <a:t>活動停止</a:t>
                      </a:r>
                    </a:p>
                  </a:txBody>
                  <a:tcPr marL="7620" marR="7620" marT="762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1698503"/>
                  </a:ext>
                </a:extLst>
              </a:tr>
            </a:tbl>
          </a:graphicData>
        </a:graphic>
      </p:graphicFrame>
      <p:sp>
        <p:nvSpPr>
          <p:cNvPr id="4" name="フローチャート: 処理 3"/>
          <p:cNvSpPr/>
          <p:nvPr/>
        </p:nvSpPr>
        <p:spPr>
          <a:xfrm>
            <a:off x="608836" y="6131171"/>
            <a:ext cx="7261825" cy="468923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ja-JP" sz="1600" dirty="0"/>
              <a:t>※</a:t>
            </a:r>
            <a:r>
              <a:rPr lang="ja-JP" altLang="en-US" sz="1600" dirty="0"/>
              <a:t>レベル２以上は、活動計画表の提出を義務付ける</a:t>
            </a:r>
          </a:p>
        </p:txBody>
      </p:sp>
    </p:spTree>
    <p:extLst>
      <p:ext uri="{BB962C8B-B14F-4D97-AF65-F5344CB8AC3E}">
        <p14:creationId xmlns:p14="http://schemas.microsoft.com/office/powerpoint/2010/main" val="157755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967</Words>
  <PresentationFormat>ワイド画面</PresentationFormat>
  <Paragraphs>134</Paragraphs>
  <Slides>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8</vt:i4>
      </vt:variant>
    </vt:vector>
  </HeadingPairs>
  <TitlesOfParts>
    <vt:vector size="14" baseType="lpstr">
      <vt:lpstr>BIZ UDゴシック</vt:lpstr>
      <vt:lpstr>新細明體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2021-04-04T06:01:08Z</dcterms:created>
  <dcterms:modified xsi:type="dcterms:W3CDTF">2021-04-04T06:02:06Z</dcterms:modified>
</cp:coreProperties>
</file>